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bg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D50A-5ECF-4F7A-B4BD-3C8E80AC83ED}" type="datetimeFigureOut">
              <a:rPr lang="ru-RU" smtClean="0"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9D4A-7870-435C-A4FF-381A0EC132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Лекция № 6</a:t>
            </a:r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ОБОРУДОВАНИЕ </a:t>
            </a:r>
            <a:r>
              <a:rPr lang="ru-RU" sz="3200" b="1" dirty="0"/>
              <a:t>ДЛЯ МЕХАНИЧЕСКОЙ ПЕРЕРАБОТКИ СЕЛЬСКОХОЗЯЙСТВЕННОЙ ПРОДУКЦИИ И ПОЛУФАБРИКАТОВ СОЕДИНЕНИЕМ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ЦЕЛИ И СПОСОБЫ ПЕРЕМЕШИВАНИЯ</a:t>
            </a:r>
          </a:p>
          <a:p>
            <a:pPr algn="just"/>
            <a:r>
              <a:rPr lang="ru-RU" dirty="0"/>
              <a:t>Потребность в выполнении технологической операции </a:t>
            </a:r>
            <a:r>
              <a:rPr lang="ru-RU" dirty="0" smtClean="0"/>
              <a:t>соединения </a:t>
            </a:r>
            <a:r>
              <a:rPr lang="ru-RU" dirty="0"/>
              <a:t>может возникать при смешивании различных </a:t>
            </a:r>
            <a:r>
              <a:rPr lang="ru-RU" dirty="0" smtClean="0"/>
              <a:t>компонентов</a:t>
            </a:r>
            <a:r>
              <a:rPr lang="ru-RU" dirty="0"/>
              <a:t>; для вымешивания сырья до нужной консистенции; в процес­се приготовления эмульсий и растворов; для достижения </a:t>
            </a:r>
            <a:r>
              <a:rPr lang="ru-RU" dirty="0" smtClean="0"/>
              <a:t>однородности </a:t>
            </a:r>
            <a:r>
              <a:rPr lang="ru-RU" dirty="0"/>
              <a:t>продукции в течение определенного времени; в случае, </a:t>
            </a:r>
            <a:r>
              <a:rPr lang="ru-RU" dirty="0" smtClean="0"/>
              <a:t>когда </a:t>
            </a:r>
            <a:r>
              <a:rPr lang="ru-RU" dirty="0"/>
              <a:t>необходимо интенсифицировать </a:t>
            </a:r>
            <a:r>
              <a:rPr lang="ru-RU" dirty="0" smtClean="0"/>
              <a:t>тепло- и </a:t>
            </a:r>
            <a:r>
              <a:rPr lang="ru-RU" dirty="0"/>
              <a:t>массообменные процессы.</a:t>
            </a:r>
          </a:p>
          <a:p>
            <a:pPr algn="just"/>
            <a:r>
              <a:rPr lang="ru-RU" dirty="0"/>
              <a:t>Выбор способа перемешивания и оборудования для </a:t>
            </a:r>
            <a:r>
              <a:rPr lang="ru-RU" dirty="0" smtClean="0"/>
              <a:t>выполнения </a:t>
            </a:r>
            <a:r>
              <a:rPr lang="ru-RU" dirty="0"/>
              <a:t>этой операции определяется его целью и агрегатным </a:t>
            </a:r>
            <a:r>
              <a:rPr lang="ru-RU" dirty="0" smtClean="0"/>
              <a:t>состоянием </a:t>
            </a:r>
            <a:r>
              <a:rPr lang="ru-RU" dirty="0"/>
              <a:t>обрабатываемых сред.</a:t>
            </a:r>
          </a:p>
          <a:p>
            <a:pPr algn="just"/>
            <a:r>
              <a:rPr lang="ru-RU" dirty="0"/>
              <a:t>Существуют следующие виды перемешивания: </a:t>
            </a:r>
            <a:r>
              <a:rPr lang="ru-RU" dirty="0" smtClean="0"/>
              <a:t>механическое </a:t>
            </a:r>
            <a:r>
              <a:rPr lang="ru-RU" dirty="0"/>
              <a:t>— с помощью мешалок различной конструкции; </a:t>
            </a:r>
            <a:r>
              <a:rPr lang="ru-RU" dirty="0" smtClean="0"/>
              <a:t>пневматическое </a:t>
            </a:r>
            <a:r>
              <a:rPr lang="ru-RU" dirty="0"/>
              <a:t>— сжатым воздухом, паром или инертным газом; </a:t>
            </a:r>
            <a:r>
              <a:rPr lang="ru-RU" dirty="0" smtClean="0"/>
              <a:t>циркуляционное </a:t>
            </a:r>
            <a:r>
              <a:rPr lang="ru-RU" dirty="0"/>
              <a:t>— с помощью насосов и сопел; поточное — непрерывное перемешивание в результате взаимодействия в потоке двух или более разнородных жидкостей и др.</a:t>
            </a:r>
          </a:p>
          <a:p>
            <a:pPr algn="just"/>
            <a:r>
              <a:rPr lang="ru-RU" dirty="0"/>
              <a:t>В перерабатывающих производствах наибольшее </a:t>
            </a:r>
            <a:r>
              <a:rPr lang="ru-RU" dirty="0" smtClean="0"/>
              <a:t>распространение </a:t>
            </a:r>
            <a:r>
              <a:rPr lang="ru-RU" dirty="0"/>
              <a:t>получило механическое перемешивание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ОБОРУДОВАНИЕ ДЛЯ ПЕРЕМЕШИВАНИЯ ЖИДКИХ </a:t>
            </a:r>
            <a:r>
              <a:rPr lang="ru-RU" dirty="0" smtClean="0"/>
              <a:t>ПРОДУКТОВ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Для обеспечения однородного состояния продукции в течение определенного времени служат гомогенизаторы.</a:t>
            </a:r>
          </a:p>
          <a:p>
            <a:pPr algn="just"/>
            <a:r>
              <a:rPr lang="ru-RU" dirty="0"/>
              <a:t>Жидкие продукты, такие, как молоко и сливки, обрабатывают в гомогенизаторах клапанного типа.</a:t>
            </a:r>
          </a:p>
          <a:p>
            <a:pPr algn="just"/>
            <a:r>
              <a:rPr lang="ru-RU" dirty="0"/>
              <a:t>Принцип действия гомогенизаторов этого типа заключается в следующем.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29861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pc="-50" dirty="0"/>
              <a:t>Молоко в цилиндре гомогенизатора сжимается с </a:t>
            </a:r>
            <a:r>
              <a:rPr lang="ru-RU" spc="-50" dirty="0" smtClean="0"/>
              <a:t>помощью </a:t>
            </a:r>
            <a:r>
              <a:rPr lang="ru-RU" spc="-50" dirty="0"/>
              <a:t>плунжера при давлении 15...20МПа. Выход его из </a:t>
            </a:r>
            <a:r>
              <a:rPr lang="ru-RU" spc="-50" dirty="0" smtClean="0"/>
              <a:t>цилиндра </a:t>
            </a:r>
            <a:r>
              <a:rPr lang="ru-RU" spc="-50" dirty="0"/>
              <a:t>возможен только при подъеме клапана, который прижат к седлу пружиной. Она отрегулирована таким образом, что </a:t>
            </a:r>
            <a:r>
              <a:rPr lang="ru-RU" spc="-50" dirty="0" smtClean="0"/>
              <a:t>клапан </a:t>
            </a:r>
            <a:r>
              <a:rPr lang="ru-RU" spc="-50" dirty="0"/>
              <a:t>перемещается только при достижении в цилиндре рабочего давления. При прохождении молока через узкую круговую щель между седлом и клапаном скорость его возрастает от нулевой </a:t>
            </a:r>
            <a:r>
              <a:rPr lang="ru-RU" spc="-50" dirty="0" smtClean="0"/>
              <a:t>до 100 </a:t>
            </a:r>
            <a:r>
              <a:rPr lang="ru-RU" spc="-50" dirty="0"/>
              <a:t>м/с и выше. Давление в потоке резко падает, и капля жира, попавшая в такой поток, вытягивается, а затем в результате </a:t>
            </a:r>
            <a:r>
              <a:rPr lang="ru-RU" spc="-50" dirty="0" smtClean="0"/>
              <a:t>действия </a:t>
            </a:r>
            <a:r>
              <a:rPr lang="ru-RU" spc="-50" dirty="0"/>
              <a:t>сил поверхностного натяжения дробится на более мелкие </a:t>
            </a:r>
            <a:r>
              <a:rPr lang="ru-RU" spc="-50" dirty="0" smtClean="0"/>
              <a:t>капельки-частицы</a:t>
            </a:r>
            <a:r>
              <a:rPr lang="ru-RU" spc="-50" dirty="0"/>
              <a:t>.</a:t>
            </a:r>
          </a:p>
          <a:p>
            <a:pPr algn="just"/>
            <a:r>
              <a:rPr lang="ru-RU" spc="-50" dirty="0"/>
              <a:t>При работе гомогенизатора на выходе из клапанной щели </a:t>
            </a:r>
            <a:r>
              <a:rPr lang="ru-RU" spc="-50" dirty="0" smtClean="0"/>
              <a:t>раздробленные </a:t>
            </a:r>
            <a:r>
              <a:rPr lang="ru-RU" spc="-50" dirty="0"/>
              <a:t>частички часто слипаются с образованием «</a:t>
            </a:r>
            <a:r>
              <a:rPr lang="ru-RU" spc="-50" dirty="0" smtClean="0"/>
              <a:t>гроздьев</a:t>
            </a:r>
            <a:r>
              <a:rPr lang="ru-RU" spc="-50" dirty="0"/>
              <a:t>», ухудшающих эффект гомогенизации. Для предотвращения этого применяют двухступенчатую гомогенизирующую </a:t>
            </a:r>
            <a:r>
              <a:rPr lang="ru-RU" spc="-50" dirty="0" smtClean="0"/>
              <a:t>головку. Обе ступени устроены одинаково. В двухступенчатых </a:t>
            </a:r>
            <a:r>
              <a:rPr lang="ru-RU" dirty="0" smtClean="0"/>
              <a:t>головках на </a:t>
            </a:r>
            <a:r>
              <a:rPr lang="ru-RU" dirty="0"/>
              <a:t>второй </a:t>
            </a:r>
            <a:endParaRPr lang="ru-RU" spc="-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934670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Гомогенизирующая </a:t>
            </a:r>
            <a:r>
              <a:rPr lang="ru-RU" dirty="0" smtClean="0"/>
              <a:t>головка: 1-седло клапана</a:t>
            </a:r>
            <a:r>
              <a:rPr lang="ru-RU" dirty="0"/>
              <a:t>; </a:t>
            </a:r>
            <a:r>
              <a:rPr lang="ru-RU" dirty="0" smtClean="0"/>
              <a:t>2-клапан</a:t>
            </a:r>
            <a:r>
              <a:rPr lang="ru-RU" dirty="0"/>
              <a:t>; </a:t>
            </a:r>
            <a:r>
              <a:rPr lang="ru-RU" dirty="0" smtClean="0"/>
              <a:t>3-шток</a:t>
            </a:r>
            <a:r>
              <a:rPr lang="ru-RU" dirty="0"/>
              <a:t>; </a:t>
            </a:r>
            <a:r>
              <a:rPr lang="ru-RU" dirty="0" smtClean="0"/>
              <a:t>4-нажимной </a:t>
            </a:r>
            <a:r>
              <a:rPr lang="ru-RU" dirty="0"/>
              <a:t>винт; </a:t>
            </a:r>
            <a:r>
              <a:rPr lang="ru-RU" dirty="0" smtClean="0"/>
              <a:t>5-стакан</a:t>
            </a:r>
            <a:r>
              <a:rPr lang="ru-RU" dirty="0"/>
              <a:t>; </a:t>
            </a:r>
            <a:r>
              <a:rPr lang="ru-RU" dirty="0" smtClean="0"/>
              <a:t>6-пружина; 7</a:t>
            </a:r>
            <a:r>
              <a:rPr lang="ru-RU" dirty="0"/>
              <a:t>, </a:t>
            </a:r>
            <a:r>
              <a:rPr lang="ru-RU" dirty="0" smtClean="0"/>
              <a:t>8-корпусы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ступени устанавливается рабочее давление, на первой — давление, равное 75 % рабочего.</a:t>
            </a:r>
          </a:p>
          <a:p>
            <a:pPr algn="just"/>
            <a:r>
              <a:rPr lang="ru-RU" dirty="0"/>
              <a:t>Гомогенизация может происходить только при условии, что молочный жир находится в жидком состоянии, поэтому </a:t>
            </a:r>
            <a:r>
              <a:rPr lang="ru-RU" dirty="0" smtClean="0"/>
              <a:t>температура </a:t>
            </a:r>
            <a:r>
              <a:rPr lang="ru-RU" dirty="0"/>
              <a:t>гомогенизируемого продукта должна составлять 45...85 °С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/>
              <a:t>Гомогенизатор с двухступенчатой гомогенизирующей головкой </a:t>
            </a:r>
            <a:r>
              <a:rPr lang="ru-RU" dirty="0"/>
              <a:t>А1-ОГМ-5 состоит из станины </a:t>
            </a:r>
            <a:r>
              <a:rPr lang="ru-RU" dirty="0" smtClean="0"/>
              <a:t>корпуса</a:t>
            </a:r>
            <a:r>
              <a:rPr lang="ru-RU" dirty="0"/>
              <a:t>, плунжерного блока, гомогенизирующей головки, привода и </a:t>
            </a:r>
            <a:r>
              <a:rPr lang="ru-RU" dirty="0" err="1" smtClean="0"/>
              <a:t>кривошипноштунного</a:t>
            </a:r>
            <a:r>
              <a:rPr lang="ru-RU" dirty="0" smtClean="0"/>
              <a:t> </a:t>
            </a:r>
            <a:r>
              <a:rPr lang="ru-RU" dirty="0"/>
              <a:t>механизма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528392" cy="412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23928" y="2276872"/>
            <a:ext cx="50405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Гомогенизатор А1-ОГМ-5:</a:t>
            </a:r>
          </a:p>
          <a:p>
            <a:pPr algn="just"/>
            <a:r>
              <a:rPr lang="ru-RU" sz="1400" b="1" dirty="0" smtClean="0"/>
              <a:t>1-электродвигатель</a:t>
            </a:r>
            <a:r>
              <a:rPr lang="ru-RU" sz="1400" b="1" dirty="0"/>
              <a:t>; </a:t>
            </a:r>
            <a:r>
              <a:rPr lang="ru-RU" sz="1400" b="1" dirty="0" smtClean="0"/>
              <a:t>2-станина</a:t>
            </a:r>
            <a:r>
              <a:rPr lang="ru-RU" sz="1400" b="1" dirty="0"/>
              <a:t>; </a:t>
            </a:r>
            <a:r>
              <a:rPr lang="ru-RU" sz="1400" b="1" dirty="0" smtClean="0"/>
              <a:t>3-кривошипношатунный </a:t>
            </a:r>
            <a:r>
              <a:rPr lang="ru-RU" sz="1400" b="1" dirty="0"/>
              <a:t>механизм с системой смазки и охлаждения; </a:t>
            </a:r>
            <a:r>
              <a:rPr lang="ru-RU" sz="1400" b="1" dirty="0" smtClean="0"/>
              <a:t>4-блок </a:t>
            </a:r>
            <a:r>
              <a:rPr lang="ru-RU" sz="1400" b="1" dirty="0"/>
              <a:t>плунжерный с гомогенизирующей и манометрической го­ловками и предохранительным клапаном; </a:t>
            </a:r>
            <a:r>
              <a:rPr lang="ru-RU" sz="1400" b="1" dirty="0" smtClean="0"/>
              <a:t>5-манометрическая </a:t>
            </a:r>
            <a:r>
              <a:rPr lang="ru-RU" sz="1400" b="1" dirty="0"/>
              <a:t>головка; </a:t>
            </a:r>
            <a:r>
              <a:rPr lang="ru-RU" sz="1400" b="1" dirty="0" smtClean="0"/>
              <a:t>6-гомогенизирующая головка.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dirty="0" smtClean="0"/>
              <a:t>Если при гомогенизации необходимо исключить доступ мик­роорганизмов к обрабатываемому продукту, применяют специаль­ные асептические гомогенизирующие головки. В таких головках в пространство, ограниченное двумя уплотнительными элементами, подается горячий пар под давлением 30...60 кПа. Эта высокотем­пературная зона служит барьером, препятствующим попаданию бактерий в цилиндр гомогенизатора.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ОБОРУДОВАНИЕ ДЛЯ ПОЛУЧЕНИЯ ТЕСТООБРАЗНЫХ ПРОДУКТОВ</a:t>
            </a:r>
          </a:p>
          <a:p>
            <a:pPr algn="just"/>
            <a:r>
              <a:rPr lang="ru-RU" dirty="0"/>
              <a:t>Для перемешивания пластично-вязких (тестообразных) </a:t>
            </a:r>
            <a:r>
              <a:rPr lang="ru-RU" dirty="0" smtClean="0"/>
              <a:t>продуктов </a:t>
            </a:r>
            <a:r>
              <a:rPr lang="ru-RU" dirty="0"/>
              <a:t>применяют фаршемешалки, смесители, тестомесильные машины и гомогенизаторы-пластификаторы. Смесители и </a:t>
            </a:r>
            <a:r>
              <a:rPr lang="ru-RU" dirty="0" smtClean="0"/>
              <a:t>гомогенизаторы </a:t>
            </a:r>
            <a:r>
              <a:rPr lang="ru-RU" dirty="0"/>
              <a:t>относятся к оборудованию непрерывного действия, все остальные машины — к оборудованию периодического </a:t>
            </a:r>
            <a:r>
              <a:rPr lang="ru-RU" dirty="0" smtClean="0"/>
              <a:t>действия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Эффективность перемешивания мясного сырья зависит </a:t>
            </a:r>
            <a:r>
              <a:rPr lang="ru-RU" dirty="0" smtClean="0"/>
              <a:t>главным </a:t>
            </a:r>
            <a:r>
              <a:rPr lang="ru-RU" dirty="0"/>
              <a:t>образом от конструктивных особенностей и типа </a:t>
            </a:r>
            <a:r>
              <a:rPr lang="ru-RU" dirty="0" smtClean="0"/>
              <a:t>фаршемешалок</a:t>
            </a:r>
            <a:r>
              <a:rPr lang="ru-RU" dirty="0"/>
              <a:t>. В зависимости от расположения рабочих органов в </a:t>
            </a:r>
            <a:r>
              <a:rPr lang="ru-RU" dirty="0" smtClean="0"/>
              <a:t>резервуаре </a:t>
            </a:r>
            <a:r>
              <a:rPr lang="ru-RU" dirty="0"/>
              <a:t>они делятся на вертикальные и горизонтальные.</a:t>
            </a:r>
          </a:p>
          <a:p>
            <a:pPr algn="just"/>
            <a:r>
              <a:rPr lang="ru-RU" dirty="0"/>
              <a:t>В фаршемешалках первого типа перемешивающее устройство закреплено на вертикальном валу, опускаемом в чашу-резервуар; в фаршемешалках второго типа перемешивающие рабочие органы, которые могут представлять собой шнеки, лопасти или лопатки, закреплены на одном или двух горизонтальных валах.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двухвальной</a:t>
            </a:r>
            <a:r>
              <a:rPr lang="ru-RU" dirty="0"/>
              <a:t> системе перемешивания валы вращаются </a:t>
            </a:r>
            <a:r>
              <a:rPr lang="ru-RU" dirty="0" smtClean="0"/>
              <a:t>навстречу </a:t>
            </a:r>
            <a:r>
              <a:rPr lang="ru-RU" dirty="0"/>
              <a:t>друг другу с одинаковой или разной скоростью.</a:t>
            </a:r>
          </a:p>
          <a:p>
            <a:pPr algn="just"/>
            <a:r>
              <a:rPr lang="ru-RU" dirty="0"/>
              <a:t>Фаршемешалки могут быть с открытым и герметичным </a:t>
            </a:r>
            <a:r>
              <a:rPr lang="ru-RU" dirty="0" smtClean="0"/>
              <a:t>резервуарами</a:t>
            </a:r>
            <a:r>
              <a:rPr lang="ru-RU" dirty="0"/>
              <a:t>. Последние оснащают вакуумными насосами. Цвет и консистенция продукта, получаемого в вакуумных </a:t>
            </a:r>
            <a:r>
              <a:rPr lang="ru-RU" dirty="0" smtClean="0"/>
              <a:t>фаршемешалках</a:t>
            </a:r>
            <a:r>
              <a:rPr lang="ru-RU" dirty="0"/>
              <a:t>, улучшаются, а уровень микробиологической обсемененности снижается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зависимости от способа выгрузки фаршемешалки бывают с поворотным, опрокидывающимся и неподвижно закрепленным резервуаром. Загрузка может быть ручной или механизированной. В последнем случае фаршемешалки оснащают специальными подъемниками-опрокидывателями транспортных тележек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Наиболее простое устройство и принцип работы, характерный для данной группы технологического оборудования, имеет фар­шемешалка Л5-ФМ2-У-335. По своим техническим данным она относится к группе оборудования средней мощности, что позво­ляет использовать ее как на небольших перерабатывающих пред­приятиях, так и на городских мясокомбинатах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5"/>
            <a:ext cx="5400600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Фаршемешалка Л5-ФМ2-У-335 открытого типа состоит из станины, месильного резервуара, в котором навстречу друг другу вращаются два шнека в виде спирали, привода шнеков и механизма загрузки.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941168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Схема фаршемешалки Л5-ФМ2-У-335</a:t>
            </a:r>
            <a:r>
              <a:rPr lang="ru-RU" dirty="0" smtClean="0"/>
              <a:t>: 1-механизм </a:t>
            </a:r>
            <a:r>
              <a:rPr lang="ru-RU" dirty="0"/>
              <a:t>загрузки; </a:t>
            </a:r>
            <a:r>
              <a:rPr lang="ru-RU" dirty="0" smtClean="0"/>
              <a:t>2-месильный </a:t>
            </a:r>
            <a:r>
              <a:rPr lang="ru-RU" dirty="0"/>
              <a:t>резервуар; </a:t>
            </a:r>
            <a:r>
              <a:rPr lang="ru-RU" dirty="0" smtClean="0"/>
              <a:t>3-привод </a:t>
            </a:r>
            <a:r>
              <a:rPr lang="ru-RU" dirty="0"/>
              <a:t>шнеков; </a:t>
            </a:r>
            <a:r>
              <a:rPr lang="ru-RU" dirty="0" smtClean="0"/>
              <a:t>4-станина; 5-шнеки.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ОБОРУДОВАНИЕ ДЛЯ ПЕРЕМЕШИВАНИЯ СЫПУЧИХ ПРОДУКТОВ</a:t>
            </a:r>
          </a:p>
          <a:p>
            <a:pPr algn="just"/>
            <a:r>
              <a:rPr lang="ru-RU" dirty="0"/>
              <a:t>Для перемешивания сыпучих материалов при производстве комбикормов используют смесители различных конструкций.</a:t>
            </a:r>
          </a:p>
          <a:p>
            <a:pPr algn="just"/>
            <a:r>
              <a:rPr lang="ru-RU" dirty="0"/>
              <a:t>По принципу работы их подразделяют на смесители </a:t>
            </a:r>
            <a:r>
              <a:rPr lang="ru-RU" dirty="0" smtClean="0"/>
              <a:t>непрерывного </a:t>
            </a:r>
            <a:r>
              <a:rPr lang="ru-RU" dirty="0"/>
              <a:t>и периодического </a:t>
            </a:r>
            <a:r>
              <a:rPr lang="ru-RU" dirty="0" smtClean="0"/>
              <a:t>действия</a:t>
            </a:r>
          </a:p>
          <a:p>
            <a:pPr algn="just"/>
            <a:r>
              <a:rPr lang="ru-RU" dirty="0"/>
              <a:t>К группе смесителей непрерывного действия относятся </a:t>
            </a:r>
            <a:r>
              <a:rPr lang="ru-RU" dirty="0" smtClean="0"/>
              <a:t>горизонтальные</a:t>
            </a:r>
            <a:r>
              <a:rPr lang="ru-RU" dirty="0"/>
              <a:t>, </a:t>
            </a:r>
            <a:r>
              <a:rPr lang="ru-RU" dirty="0" err="1"/>
              <a:t>двухвальные</a:t>
            </a:r>
            <a:r>
              <a:rPr lang="ru-RU" dirty="0"/>
              <a:t> смесители 2СМ-1 и МСН.</a:t>
            </a:r>
          </a:p>
          <a:p>
            <a:pPr algn="just"/>
            <a:r>
              <a:rPr lang="ru-RU" b="1" dirty="0" err="1"/>
              <a:t>Двухвальный</a:t>
            </a:r>
            <a:r>
              <a:rPr lang="ru-RU" b="1" dirty="0"/>
              <a:t> смеситель 2СМ-1</a:t>
            </a:r>
            <a:r>
              <a:rPr lang="ru-RU" dirty="0"/>
              <a:t> представляет собой два полых вала 1, расположенных горизонтально в корытообразном кожухе </a:t>
            </a:r>
            <a:r>
              <a:rPr lang="ru-RU" dirty="0" smtClean="0"/>
              <a:t>2. </a:t>
            </a:r>
            <a:r>
              <a:rPr lang="ru-RU" dirty="0"/>
              <a:t>Смеситель герметично закрыт крышкой с встроенным в нее приемным патрубком 6. Отверстие для выпуска </a:t>
            </a:r>
            <a:r>
              <a:rPr lang="ru-RU" dirty="0" smtClean="0"/>
              <a:t>перемешиваемых </a:t>
            </a:r>
            <a:r>
              <a:rPr lang="ru-RU" dirty="0"/>
              <a:t>компонентов расположено на противоположном конце в днище кожуха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По всей длине каждого вала закреплены лопасти 3 </a:t>
            </a:r>
            <a:r>
              <a:rPr lang="ru-RU" dirty="0" smtClean="0"/>
              <a:t>прямоугольной </a:t>
            </a:r>
            <a:r>
              <a:rPr lang="ru-RU" dirty="0"/>
              <a:t>формы, расположенные в четыре ряда. Между лопастями и валом находятся специальные шайбы, на поверхности которых сделаны радиальные вырезы, позволяющие установить лопасти под определенным углом к оси вала. Лопасти, закрепленные </a:t>
            </a:r>
            <a:r>
              <a:rPr lang="ru-RU" dirty="0" smtClean="0"/>
              <a:t>гайками</a:t>
            </a:r>
            <a:r>
              <a:rPr lang="ru-RU" dirty="0"/>
              <a:t>, расположены в двух взаимно перпендикулярных плоскостях в шахматном </a:t>
            </a:r>
            <a:r>
              <a:rPr lang="ru-RU" dirty="0" smtClean="0"/>
              <a:t>порядке. Лопасти </a:t>
            </a:r>
            <a:r>
              <a:rPr lang="ru-RU" dirty="0"/>
              <a:t>чередуются так, чтобы две из них находились под </a:t>
            </a:r>
            <a:r>
              <a:rPr lang="ru-RU" dirty="0" smtClean="0"/>
              <a:t>углом </a:t>
            </a:r>
            <a:r>
              <a:rPr lang="ru-RU" dirty="0"/>
              <a:t>50° к оси вала для продвижения продукта по направляющим к разгрузочному устройству, а третья — под углом 20° к оси в </a:t>
            </a:r>
            <a:r>
              <a:rPr lang="ru-RU" dirty="0" smtClean="0"/>
              <a:t>противоположном </a:t>
            </a:r>
            <a:r>
              <a:rPr lang="ru-RU" dirty="0"/>
              <a:t>направлении для создания местных (локальных) встречных потоков продукта.</a:t>
            </a:r>
          </a:p>
          <a:p>
            <a:pPr algn="just"/>
            <a:r>
              <a:rPr lang="ru-RU" dirty="0"/>
              <a:t>Смеситель приводится в действие от электродвигателя </a:t>
            </a:r>
            <a:r>
              <a:rPr lang="ru-RU" dirty="0" err="1" smtClean="0"/>
              <a:t>клино-ременной</a:t>
            </a:r>
            <a:r>
              <a:rPr lang="ru-RU" dirty="0" smtClean="0"/>
              <a:t> </a:t>
            </a:r>
            <a:r>
              <a:rPr lang="ru-RU" dirty="0"/>
              <a:t>передачей через шкив ведущего вала. Ведомый вал </a:t>
            </a:r>
            <a:r>
              <a:rPr lang="ru-RU" dirty="0" smtClean="0"/>
              <a:t>связан </a:t>
            </a:r>
            <a:r>
              <a:rPr lang="ru-RU" dirty="0"/>
              <a:t>с ведущим цилиндрическими зубчатыми колесами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514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537321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Двухвальный</a:t>
            </a:r>
            <a:r>
              <a:rPr lang="ru-RU" dirty="0"/>
              <a:t> смеситель 2СМ-1:</a:t>
            </a:r>
          </a:p>
          <a:p>
            <a:pPr algn="just"/>
            <a:r>
              <a:rPr lang="ru-RU" dirty="0" smtClean="0"/>
              <a:t>1—вал</a:t>
            </a:r>
            <a:r>
              <a:rPr lang="ru-RU" dirty="0"/>
              <a:t>; 2— кожух; 3 — лопасти; 4— зубчатая передача; 5—подшипник; </a:t>
            </a:r>
            <a:r>
              <a:rPr lang="ru-RU" dirty="0" smtClean="0"/>
              <a:t>6—патрубок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998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Wenn</dc:creator>
  <cp:lastModifiedBy>Wenn</cp:lastModifiedBy>
  <cp:revision>5</cp:revision>
  <dcterms:created xsi:type="dcterms:W3CDTF">2010-10-27T04:05:46Z</dcterms:created>
  <dcterms:modified xsi:type="dcterms:W3CDTF">2010-10-27T04:51:24Z</dcterms:modified>
</cp:coreProperties>
</file>